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0" r:id="rId14"/>
    <p:sldId id="268" r:id="rId15"/>
    <p:sldId id="26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4050" autoAdjust="0"/>
  </p:normalViewPr>
  <p:slideViewPr>
    <p:cSldViewPr>
      <p:cViewPr varScale="1">
        <p:scale>
          <a:sx n="61" d="100"/>
          <a:sy n="61" d="100"/>
        </p:scale>
        <p:origin x="-1626"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8EA4C6-65F5-45C2-BB12-31C5B1F6B263}" type="datetimeFigureOut">
              <a:rPr lang="en-US" smtClean="0"/>
              <a:t>2019-12-05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B4B1F2-647C-4DE7-BBE8-D542E903E97C}"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sz="1200" kern="1200" dirty="0" smtClean="0">
                <a:solidFill>
                  <a:schemeClr val="tx1"/>
                </a:solidFill>
                <a:latin typeface="+mn-lt"/>
                <a:ea typeface="+mn-ea"/>
                <a:cs typeface="+mn-cs"/>
              </a:rPr>
              <a:t>The frequency of these threats has been significantly on the rise and therefore, it is of great significance to ensure anti-drone systems are deployed into areas of sensitivity and </a:t>
            </a:r>
            <a:r>
              <a:rPr lang="en-US" sz="1200" kern="1200" dirty="0" err="1" smtClean="0">
                <a:solidFill>
                  <a:schemeClr val="tx1"/>
                </a:solidFill>
                <a:latin typeface="+mn-lt"/>
                <a:ea typeface="+mn-ea"/>
                <a:cs typeface="+mn-cs"/>
              </a:rPr>
              <a:t>geofencing</a:t>
            </a:r>
            <a:r>
              <a:rPr lang="en-US" sz="1200" kern="1200" dirty="0" smtClean="0">
                <a:solidFill>
                  <a:schemeClr val="tx1"/>
                </a:solidFill>
                <a:latin typeface="+mn-lt"/>
                <a:ea typeface="+mn-ea"/>
                <a:cs typeface="+mn-cs"/>
              </a:rPr>
              <a:t>-free. </a:t>
            </a:r>
          </a:p>
          <a:p>
            <a:pPr>
              <a:buFont typeface="Wingdings" pitchFamily="2" charset="2"/>
              <a:buChar char="Ø"/>
            </a:pPr>
            <a:r>
              <a:rPr lang="en-US" sz="1200" kern="1200" dirty="0" smtClean="0">
                <a:solidFill>
                  <a:schemeClr val="tx1"/>
                </a:solidFill>
                <a:latin typeface="+mn-lt"/>
                <a:ea typeface="+mn-ea"/>
                <a:cs typeface="+mn-cs"/>
              </a:rPr>
              <a:t>In these areas, an anti-drone system will adequately detect any drone when flinging in the sensitive areas and estimate its location for drone </a:t>
            </a:r>
            <a:r>
              <a:rPr lang="en-US" sz="1200" kern="1200" dirty="0" err="1" smtClean="0">
                <a:solidFill>
                  <a:schemeClr val="tx1"/>
                </a:solidFill>
                <a:latin typeface="+mn-lt"/>
                <a:ea typeface="+mn-ea"/>
                <a:cs typeface="+mn-cs"/>
              </a:rPr>
              <a:t>defence</a:t>
            </a:r>
            <a:r>
              <a:rPr lang="en-US" sz="1200" kern="1200" dirty="0" smtClean="0">
                <a:solidFill>
                  <a:schemeClr val="tx1"/>
                </a:solidFill>
                <a:latin typeface="+mn-lt"/>
                <a:ea typeface="+mn-ea"/>
                <a:cs typeface="+mn-cs"/>
              </a:rPr>
              <a:t> including controlling, detecting or jamming the drone that has been detected.</a:t>
            </a:r>
          </a:p>
          <a:p>
            <a:pPr>
              <a:buFont typeface="Wingdings" pitchFamily="2" charset="2"/>
              <a:buChar char="Ø"/>
            </a:pPr>
            <a:r>
              <a:rPr lang="en-US" sz="1200" kern="1200" dirty="0" smtClean="0">
                <a:solidFill>
                  <a:schemeClr val="tx1"/>
                </a:solidFill>
                <a:latin typeface="+mn-lt"/>
                <a:ea typeface="+mn-ea"/>
                <a:cs typeface="+mn-cs"/>
              </a:rPr>
              <a:t>It has been a challenging task to detect drones since their size is small and flies at a low speed and a low altitude.</a:t>
            </a:r>
          </a:p>
          <a:p>
            <a:pPr>
              <a:buFont typeface="Wingdings" pitchFamily="2" charset="2"/>
              <a:buChar char="Ø"/>
            </a:pPr>
            <a:r>
              <a:rPr lang="en-US" sz="1200" kern="1200" dirty="0" smtClean="0">
                <a:solidFill>
                  <a:schemeClr val="tx1"/>
                </a:solidFill>
                <a:latin typeface="+mn-lt"/>
                <a:ea typeface="+mn-ea"/>
                <a:cs typeface="+mn-cs"/>
              </a:rPr>
              <a:t> Technologies used in anti-drone include audio surveillance, radio frequency (RF) surveillance, video surveillance, and radar surveillance</a:t>
            </a:r>
          </a:p>
          <a:p>
            <a:pPr>
              <a:buFont typeface="Wingdings" pitchFamily="2" charset="2"/>
              <a:buChar char="Ø"/>
            </a:pPr>
            <a:endParaRPr lang="en-US" dirty="0"/>
          </a:p>
        </p:txBody>
      </p:sp>
      <p:sp>
        <p:nvSpPr>
          <p:cNvPr id="4" name="Slide Number Placeholder 3"/>
          <p:cNvSpPr>
            <a:spLocks noGrp="1"/>
          </p:cNvSpPr>
          <p:nvPr>
            <p:ph type="sldNum" sz="quarter" idx="10"/>
          </p:nvPr>
        </p:nvSpPr>
        <p:spPr/>
        <p:txBody>
          <a:bodyPr/>
          <a:lstStyle/>
          <a:p>
            <a:fld id="{AFB4B1F2-647C-4DE7-BBE8-D542E903E97C}"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sz="1200" kern="1200" dirty="0" smtClean="0">
                <a:solidFill>
                  <a:schemeClr val="tx1"/>
                </a:solidFill>
                <a:latin typeface="+mn-lt"/>
                <a:ea typeface="+mn-ea"/>
                <a:cs typeface="+mn-cs"/>
              </a:rPr>
              <a:t> Many people worldwide have worried about drones being used domestically to scale terrorist attacks. </a:t>
            </a:r>
          </a:p>
          <a:p>
            <a:pPr>
              <a:buFont typeface="Wingdings" pitchFamily="2" charset="2"/>
              <a:buChar char="Ø"/>
            </a:pPr>
            <a:r>
              <a:rPr lang="en-US" sz="1200" kern="1200" dirty="0" smtClean="0">
                <a:solidFill>
                  <a:schemeClr val="tx1"/>
                </a:solidFill>
                <a:latin typeface="+mn-lt"/>
                <a:ea typeface="+mn-ea"/>
                <a:cs typeface="+mn-cs"/>
              </a:rPr>
              <a:t>Germany's Pirate Party in 2013 for instance flew a small drone close proximity to Angela Merkel at a rally that was open-air. </a:t>
            </a:r>
          </a:p>
          <a:p>
            <a:pPr>
              <a:buFont typeface="Wingdings" pitchFamily="2" charset="2"/>
              <a:buChar char="Ø"/>
            </a:pPr>
            <a:r>
              <a:rPr lang="en-US" sz="1200" kern="1200" dirty="0" smtClean="0">
                <a:solidFill>
                  <a:schemeClr val="tx1"/>
                </a:solidFill>
                <a:latin typeface="+mn-lt"/>
                <a:ea typeface="+mn-ea"/>
                <a:cs typeface="+mn-cs"/>
              </a:rPr>
              <a:t>This led to so much speculation about how drones are used with ease and could be used to attack a highly secured area. </a:t>
            </a:r>
          </a:p>
          <a:p>
            <a:pPr>
              <a:buFont typeface="Wingdings" pitchFamily="2" charset="2"/>
              <a:buChar char="Ø"/>
            </a:pPr>
            <a:r>
              <a:rPr lang="en-US" sz="1200" kern="1200" dirty="0" smtClean="0">
                <a:solidFill>
                  <a:schemeClr val="tx1"/>
                </a:solidFill>
                <a:latin typeface="+mn-lt"/>
                <a:ea typeface="+mn-ea"/>
                <a:cs typeface="+mn-cs"/>
              </a:rPr>
              <a:t>When it comes to the issue of drones, air </a:t>
            </a:r>
            <a:r>
              <a:rPr lang="en-US" sz="1200" kern="1200" dirty="0" err="1" smtClean="0">
                <a:solidFill>
                  <a:schemeClr val="tx1"/>
                </a:solidFill>
                <a:latin typeface="+mn-lt"/>
                <a:ea typeface="+mn-ea"/>
                <a:cs typeface="+mn-cs"/>
              </a:rPr>
              <a:t>defence</a:t>
            </a:r>
            <a:r>
              <a:rPr lang="en-US" sz="1200" kern="1200" dirty="0" smtClean="0">
                <a:solidFill>
                  <a:schemeClr val="tx1"/>
                </a:solidFill>
                <a:latin typeface="+mn-lt"/>
                <a:ea typeface="+mn-ea"/>
                <a:cs typeface="+mn-cs"/>
              </a:rPr>
              <a:t> systems are ineffective despite being given the mandate to traditionally protect airspace from aircraft which are manned. </a:t>
            </a:r>
          </a:p>
          <a:p>
            <a:pPr>
              <a:buFont typeface="Wingdings" pitchFamily="2" charset="2"/>
              <a:buChar char="Ø"/>
            </a:pPr>
            <a:r>
              <a:rPr lang="en-US" sz="1200" kern="1200" dirty="0" smtClean="0">
                <a:solidFill>
                  <a:schemeClr val="tx1"/>
                </a:solidFill>
                <a:latin typeface="+mn-lt"/>
                <a:ea typeface="+mn-ea"/>
                <a:cs typeface="+mn-cs"/>
              </a:rPr>
              <a:t>The anti-craft radars used by military are only designed to detect objects that are large and moving very fast and therefore are unable to pick drones which are small, slow and low-flying. </a:t>
            </a:r>
          </a:p>
          <a:p>
            <a:pPr>
              <a:buFont typeface="Wingdings" pitchFamily="2" charset="2"/>
              <a:buChar char="Ø"/>
            </a:pPr>
            <a:r>
              <a:rPr lang="en-US" sz="1200" kern="1200" dirty="0" smtClean="0">
                <a:solidFill>
                  <a:schemeClr val="tx1"/>
                </a:solidFill>
                <a:latin typeface="+mn-lt"/>
                <a:ea typeface="+mn-ea"/>
                <a:cs typeface="+mn-cs"/>
              </a:rPr>
              <a:t>It is ineffective to rely on visual observation so to detect drones and hence the need for the anti-drone system. </a:t>
            </a:r>
            <a:endParaRPr lang="en-US" dirty="0"/>
          </a:p>
        </p:txBody>
      </p:sp>
      <p:sp>
        <p:nvSpPr>
          <p:cNvPr id="4" name="Slide Number Placeholder 3"/>
          <p:cNvSpPr>
            <a:spLocks noGrp="1"/>
          </p:cNvSpPr>
          <p:nvPr>
            <p:ph type="sldNum" sz="quarter" idx="10"/>
          </p:nvPr>
        </p:nvSpPr>
        <p:spPr/>
        <p:txBody>
          <a:bodyPr/>
          <a:lstStyle/>
          <a:p>
            <a:fld id="{AFB4B1F2-647C-4DE7-BBE8-D542E903E97C}"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dirty="0" smtClean="0"/>
              <a:t>Radar surveillance- </a:t>
            </a:r>
            <a:r>
              <a:rPr lang="en-US" sz="1200" kern="1200" dirty="0" smtClean="0">
                <a:solidFill>
                  <a:schemeClr val="tx1"/>
                </a:solidFill>
                <a:latin typeface="+mn-lt"/>
                <a:ea typeface="+mn-ea"/>
                <a:cs typeface="+mn-cs"/>
              </a:rPr>
              <a:t>This surveillance technology is very useful when detecting and tracking a large aircraft. This technology however, when tracking and detecting drones, it faces severe challenges from the fact that across section drones have a low radar while they fly, they do so at a speed and an altitude which is very low</a:t>
            </a:r>
          </a:p>
          <a:p>
            <a:pPr>
              <a:buFont typeface="Wingdings" pitchFamily="2" charset="2"/>
              <a:buChar char="Ø"/>
            </a:pPr>
            <a:r>
              <a:rPr lang="en-US" sz="1200" i="1" kern="1200" dirty="0" smtClean="0">
                <a:solidFill>
                  <a:schemeClr val="tx1"/>
                </a:solidFill>
                <a:latin typeface="+mn-lt"/>
                <a:ea typeface="+mn-ea"/>
                <a:cs typeface="+mn-cs"/>
              </a:rPr>
              <a:t>Radio Frequency (RF)</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Specific frequency bands e.g. 5.725-5.825GHz is the one being used for communication between the market existing or customized drones with their controllers for DJI Phantom 4. In a sensitive practical environment, however, Radio Frequency based drone detection becomes quite a challenge as there exist many RF signals including </a:t>
            </a:r>
            <a:r>
              <a:rPr lang="en-US" sz="1200" kern="1200" dirty="0" err="1" smtClean="0">
                <a:solidFill>
                  <a:schemeClr val="tx1"/>
                </a:solidFill>
                <a:latin typeface="+mn-lt"/>
                <a:ea typeface="+mn-ea"/>
                <a:cs typeface="+mn-cs"/>
              </a:rPr>
              <a:t>WiFi</a:t>
            </a:r>
            <a:r>
              <a:rPr lang="en-US" sz="1200" kern="1200" dirty="0" smtClean="0">
                <a:solidFill>
                  <a:schemeClr val="tx1"/>
                </a:solidFill>
                <a:latin typeface="+mn-lt"/>
                <a:ea typeface="+mn-ea"/>
                <a:cs typeface="+mn-cs"/>
              </a:rPr>
              <a:t> signals. </a:t>
            </a:r>
          </a:p>
          <a:p>
            <a:pPr>
              <a:buFont typeface="Wingdings" pitchFamily="2" charset="2"/>
              <a:buChar char="Ø"/>
            </a:pPr>
            <a:r>
              <a:rPr lang="en-US" sz="1200" i="1" kern="1200" dirty="0" smtClean="0">
                <a:solidFill>
                  <a:schemeClr val="tx1"/>
                </a:solidFill>
                <a:latin typeface="+mn-lt"/>
                <a:ea typeface="+mn-ea"/>
                <a:cs typeface="+mn-cs"/>
              </a:rPr>
              <a:t>Video surveillance</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detection of drones with the basis on video images is a problem of object detection essentially in the computer vision area and recognition of the pattern. The appearance feature which includes contour lines, edges, or colors can be used while detecting an object.</a:t>
            </a:r>
          </a:p>
          <a:p>
            <a:pPr lvl="0">
              <a:buFont typeface="Wingdings" pitchFamily="2" charset="2"/>
              <a:buChar char="Ø"/>
            </a:pPr>
            <a:r>
              <a:rPr lang="en-US" sz="1200" i="1" kern="1200" dirty="0" smtClean="0">
                <a:solidFill>
                  <a:schemeClr val="tx1"/>
                </a:solidFill>
                <a:latin typeface="+mn-lt"/>
                <a:ea typeface="+mn-ea"/>
                <a:cs typeface="+mn-cs"/>
              </a:rPr>
              <a:t>Audio Surveillance</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 system that has been equipped with acoustic sensors can be used to detect, classify, and localize drones. This is because drones have motors and propellers which rotate fast and whenever they are on a flight they generate sounds.  The analysis in both time domains and frequency domains can be utilized in order to obtain the drones' acoustic signatures</a:t>
            </a:r>
            <a:endParaRPr lang="en-US" dirty="0"/>
          </a:p>
        </p:txBody>
      </p:sp>
      <p:sp>
        <p:nvSpPr>
          <p:cNvPr id="4" name="Slide Number Placeholder 3"/>
          <p:cNvSpPr>
            <a:spLocks noGrp="1"/>
          </p:cNvSpPr>
          <p:nvPr>
            <p:ph type="sldNum" sz="quarter" idx="10"/>
          </p:nvPr>
        </p:nvSpPr>
        <p:spPr/>
        <p:txBody>
          <a:bodyPr/>
          <a:lstStyle/>
          <a:p>
            <a:fld id="{AFB4B1F2-647C-4DE7-BBE8-D542E903E97C}"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sz="1200" kern="1200" dirty="0" smtClean="0">
                <a:solidFill>
                  <a:schemeClr val="tx1"/>
                </a:solidFill>
                <a:latin typeface="+mn-lt"/>
                <a:ea typeface="+mn-ea"/>
                <a:cs typeface="+mn-cs"/>
              </a:rPr>
              <a:t>The above table illustrates the surveillance technologies which are utilized in already available anti-drones systems and most of these systems combine more than one surveillance technologies. The reason for this is because more than one technology offers for information and accuracy for detecting and localizing a drone. </a:t>
            </a:r>
            <a:endParaRPr lang="en-US" dirty="0"/>
          </a:p>
        </p:txBody>
      </p:sp>
      <p:sp>
        <p:nvSpPr>
          <p:cNvPr id="4" name="Slide Number Placeholder 3"/>
          <p:cNvSpPr>
            <a:spLocks noGrp="1"/>
          </p:cNvSpPr>
          <p:nvPr>
            <p:ph type="sldNum" sz="quarter" idx="10"/>
          </p:nvPr>
        </p:nvSpPr>
        <p:spPr/>
        <p:txBody>
          <a:bodyPr/>
          <a:lstStyle/>
          <a:p>
            <a:fld id="{AFB4B1F2-647C-4DE7-BBE8-D542E903E97C}" type="slidenum">
              <a:rPr lang="en-US" smtClean="0"/>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dirty="0" smtClean="0"/>
              <a:t>They are also used in </a:t>
            </a:r>
            <a:r>
              <a:rPr lang="en-US" sz="1200" kern="1200" dirty="0" smtClean="0">
                <a:solidFill>
                  <a:schemeClr val="tx1"/>
                </a:solidFill>
                <a:latin typeface="+mn-lt"/>
                <a:ea typeface="+mn-ea"/>
                <a:cs typeface="+mn-cs"/>
              </a:rPr>
              <a:t>airports for airspace protection, VIP protection, used at prisons in countering smuggling operations, and used as security during sports games and even political rallies.</a:t>
            </a:r>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200" kern="1200" dirty="0" smtClean="0">
                <a:solidFill>
                  <a:schemeClr val="tx1"/>
                </a:solidFill>
                <a:latin typeface="+mn-lt"/>
                <a:ea typeface="+mn-ea"/>
                <a:cs typeface="+mn-cs"/>
              </a:rPr>
              <a:t>Will be used in future applications will include port security, personal use in private property, and as a </a:t>
            </a:r>
            <a:r>
              <a:rPr lang="en-US" sz="1200" kern="1200" dirty="0" err="1" smtClean="0">
                <a:solidFill>
                  <a:schemeClr val="tx1"/>
                </a:solidFill>
                <a:latin typeface="+mn-lt"/>
                <a:ea typeface="+mn-ea"/>
                <a:cs typeface="+mn-cs"/>
              </a:rPr>
              <a:t>defence</a:t>
            </a:r>
            <a:r>
              <a:rPr lang="en-US" sz="1200" kern="1200" dirty="0" smtClean="0">
                <a:solidFill>
                  <a:schemeClr val="tx1"/>
                </a:solidFill>
                <a:latin typeface="+mn-lt"/>
                <a:ea typeface="+mn-ea"/>
                <a:cs typeface="+mn-cs"/>
              </a:rPr>
              <a:t> in sensitive facilities. </a:t>
            </a:r>
          </a:p>
          <a:p>
            <a:pPr>
              <a:buFont typeface="Wingdings" pitchFamily="2" charset="2"/>
              <a:buChar char="Ø"/>
            </a:pPr>
            <a:endParaRPr lang="en-US" dirty="0"/>
          </a:p>
        </p:txBody>
      </p:sp>
      <p:sp>
        <p:nvSpPr>
          <p:cNvPr id="4" name="Slide Number Placeholder 3"/>
          <p:cNvSpPr>
            <a:spLocks noGrp="1"/>
          </p:cNvSpPr>
          <p:nvPr>
            <p:ph type="sldNum" sz="quarter" idx="10"/>
          </p:nvPr>
        </p:nvSpPr>
        <p:spPr/>
        <p:txBody>
          <a:bodyPr/>
          <a:lstStyle/>
          <a:p>
            <a:fld id="{AFB4B1F2-647C-4DE7-BBE8-D542E903E97C}" type="slidenum">
              <a:rPr lang="en-US" smtClean="0"/>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sz="1200" kern="1200" dirty="0" smtClean="0">
                <a:solidFill>
                  <a:schemeClr val="tx1"/>
                </a:solidFill>
                <a:latin typeface="+mn-lt"/>
                <a:ea typeface="+mn-ea"/>
                <a:cs typeface="+mn-cs"/>
              </a:rPr>
              <a:t>The drone misuse incidence which has been significantly rising is expected to drive this market as well. </a:t>
            </a:r>
          </a:p>
          <a:p>
            <a:pPr>
              <a:buFont typeface="Wingdings" pitchFamily="2" charset="2"/>
              <a:buChar char="Ø"/>
            </a:pPr>
            <a:r>
              <a:rPr lang="en-US" sz="1200" kern="1200" dirty="0" smtClean="0">
                <a:solidFill>
                  <a:schemeClr val="tx1"/>
                </a:solidFill>
                <a:latin typeface="+mn-lt"/>
                <a:ea typeface="+mn-ea"/>
                <a:cs typeface="+mn-cs"/>
              </a:rPr>
              <a:t>Drones have continued to be used by traffickers and smugglers for activities that are malicious and criminal. </a:t>
            </a:r>
            <a:endParaRPr lang="en-US" dirty="0"/>
          </a:p>
        </p:txBody>
      </p:sp>
      <p:sp>
        <p:nvSpPr>
          <p:cNvPr id="4" name="Slide Number Placeholder 3"/>
          <p:cNvSpPr>
            <a:spLocks noGrp="1"/>
          </p:cNvSpPr>
          <p:nvPr>
            <p:ph type="sldNum" sz="quarter" idx="10"/>
          </p:nvPr>
        </p:nvSpPr>
        <p:spPr/>
        <p:txBody>
          <a:bodyPr/>
          <a:lstStyle/>
          <a:p>
            <a:fld id="{AFB4B1F2-647C-4DE7-BBE8-D542E903E97C}" type="slidenum">
              <a:rPr lang="en-US" smtClean="0"/>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dirty="0" smtClean="0"/>
              <a:t>The chart shows the drone market by sector which reflects</a:t>
            </a:r>
            <a:r>
              <a:rPr lang="en-US" baseline="0" dirty="0" smtClean="0"/>
              <a:t> anti-drone system as well.</a:t>
            </a:r>
            <a:endParaRPr lang="en-US" dirty="0"/>
          </a:p>
        </p:txBody>
      </p:sp>
      <p:sp>
        <p:nvSpPr>
          <p:cNvPr id="4" name="Slide Number Placeholder 3"/>
          <p:cNvSpPr>
            <a:spLocks noGrp="1"/>
          </p:cNvSpPr>
          <p:nvPr>
            <p:ph type="sldNum" sz="quarter" idx="10"/>
          </p:nvPr>
        </p:nvSpPr>
        <p:spPr/>
        <p:txBody>
          <a:bodyPr/>
          <a:lstStyle/>
          <a:p>
            <a:fld id="{AFB4B1F2-647C-4DE7-BBE8-D542E903E97C}" type="slidenum">
              <a:rPr lang="en-US" smtClean="0"/>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200" kern="1200" dirty="0" smtClean="0">
                <a:solidFill>
                  <a:schemeClr val="tx1"/>
                </a:solidFill>
                <a:latin typeface="+mn-lt"/>
                <a:ea typeface="+mn-ea"/>
                <a:cs typeface="+mn-cs"/>
              </a:rPr>
              <a:t>Anti-drones will be significantly used to combat crimes and security threats as more drones continue to be used. </a:t>
            </a:r>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200" kern="1200" dirty="0" smtClean="0">
                <a:solidFill>
                  <a:schemeClr val="tx1"/>
                </a:solidFill>
                <a:latin typeface="+mn-lt"/>
                <a:ea typeface="+mn-ea"/>
                <a:cs typeface="+mn-cs"/>
              </a:rPr>
              <a:t>Many countries will soon realize the threats that can be avoided by the use of the anti-drone system. </a:t>
            </a:r>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200" kern="1200" dirty="0" smtClean="0">
                <a:solidFill>
                  <a:schemeClr val="tx1"/>
                </a:solidFill>
                <a:latin typeface="+mn-lt"/>
                <a:ea typeface="+mn-ea"/>
                <a:cs typeface="+mn-cs"/>
              </a:rPr>
              <a:t>Few years to come, massive investments will be made by many countries toward exploring the full benefits of anti-drones systems.</a:t>
            </a:r>
          </a:p>
          <a:p>
            <a:pPr>
              <a:buFont typeface="Wingdings" pitchFamily="2" charset="2"/>
              <a:buChar char="Ø"/>
            </a:pPr>
            <a:endParaRPr lang="en-US" dirty="0"/>
          </a:p>
        </p:txBody>
      </p:sp>
      <p:sp>
        <p:nvSpPr>
          <p:cNvPr id="4" name="Slide Number Placeholder 3"/>
          <p:cNvSpPr>
            <a:spLocks noGrp="1"/>
          </p:cNvSpPr>
          <p:nvPr>
            <p:ph type="sldNum" sz="quarter" idx="10"/>
          </p:nvPr>
        </p:nvSpPr>
        <p:spPr/>
        <p:txBody>
          <a:bodyPr/>
          <a:lstStyle/>
          <a:p>
            <a:fld id="{AFB4B1F2-647C-4DE7-BBE8-D542E903E97C}" type="slidenum">
              <a:rPr lang="en-US" smtClean="0"/>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dirty="0" smtClean="0"/>
              <a:t>They include </a:t>
            </a:r>
            <a:r>
              <a:rPr lang="en-US" sz="1200" i="1" kern="1200" dirty="0" smtClean="0">
                <a:solidFill>
                  <a:schemeClr val="tx1"/>
                </a:solidFill>
                <a:latin typeface="+mn-lt"/>
                <a:ea typeface="+mn-ea"/>
                <a:cs typeface="+mn-cs"/>
              </a:rPr>
              <a:t>Distinguishing between legitimate and illegitimate drone, detection effectiveness,</a:t>
            </a:r>
            <a:r>
              <a:rPr lang="en-US" sz="1200" i="1" kern="1200" baseline="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False negatives and false positives,</a:t>
            </a:r>
            <a:r>
              <a:rPr lang="en-US" sz="1200" i="1" kern="1200" baseline="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Lack of standards,</a:t>
            </a:r>
            <a:r>
              <a:rPr lang="en-US" sz="1200" i="1" kern="1200" baseline="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Interdiction legality,</a:t>
            </a:r>
            <a:r>
              <a:rPr lang="en-US" sz="1200" i="1" kern="1200" baseline="0" dirty="0" smtClean="0">
                <a:solidFill>
                  <a:schemeClr val="tx1"/>
                </a:solidFill>
                <a:latin typeface="+mn-lt"/>
                <a:ea typeface="+mn-ea"/>
                <a:cs typeface="+mn-cs"/>
              </a:rPr>
              <a:t> and </a:t>
            </a:r>
            <a:r>
              <a:rPr lang="en-US" sz="1200" i="1" kern="1200" dirty="0" smtClean="0">
                <a:solidFill>
                  <a:schemeClr val="tx1"/>
                </a:solidFill>
                <a:latin typeface="+mn-lt"/>
                <a:ea typeface="+mn-ea"/>
                <a:cs typeface="+mn-cs"/>
              </a:rPr>
              <a:t>Interdiction hazard</a:t>
            </a:r>
            <a:endParaRPr lang="en-US"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endParaRPr lang="en-US" sz="1200" kern="1200" dirty="0" smtClean="0">
              <a:solidFill>
                <a:schemeClr val="tx1"/>
              </a:solidFill>
              <a:latin typeface="+mn-lt"/>
              <a:ea typeface="+mn-ea"/>
              <a:cs typeface="+mn-cs"/>
            </a:endParaRPr>
          </a:p>
          <a:p>
            <a:pPr>
              <a:buFont typeface="Wingdings" pitchFamily="2" charset="2"/>
              <a:buChar char="Ø"/>
            </a:pPr>
            <a:endParaRPr lang="en-US" dirty="0"/>
          </a:p>
        </p:txBody>
      </p:sp>
      <p:sp>
        <p:nvSpPr>
          <p:cNvPr id="4" name="Slide Number Placeholder 3"/>
          <p:cNvSpPr>
            <a:spLocks noGrp="1"/>
          </p:cNvSpPr>
          <p:nvPr>
            <p:ph type="sldNum" sz="quarter" idx="10"/>
          </p:nvPr>
        </p:nvSpPr>
        <p:spPr/>
        <p:txBody>
          <a:bodyPr/>
          <a:lstStyle/>
          <a:p>
            <a:fld id="{AFB4B1F2-647C-4DE7-BBE8-D542E903E97C}" type="slidenum">
              <a:rPr lang="en-US" smtClean="0"/>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723E662B-9533-4BEB-BC9E-CC76417E2376}" type="datetime1">
              <a:rPr lang="en-US" smtClean="0"/>
              <a:t>2019-12-05</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AA9D938B-80B3-42C4-BF65-6EA9097FC30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038EE192-0AB2-4615-AB7A-10EF1A691586}" type="datetime1">
              <a:rPr lang="en-US" smtClean="0"/>
              <a:t>2019-12-05</a:t>
            </a:fld>
            <a:endParaRPr lang="en-US"/>
          </a:p>
        </p:txBody>
      </p:sp>
      <p:sp>
        <p:nvSpPr>
          <p:cNvPr id="9" name="Slide Number Placeholder 8"/>
          <p:cNvSpPr>
            <a:spLocks noGrp="1"/>
          </p:cNvSpPr>
          <p:nvPr>
            <p:ph type="sldNum" sz="quarter" idx="15"/>
          </p:nvPr>
        </p:nvSpPr>
        <p:spPr/>
        <p:txBody>
          <a:bodyPr rtlCol="0"/>
          <a:lstStyle/>
          <a:p>
            <a:fld id="{AA9D938B-80B3-42C4-BF65-6EA9097FC30E}"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86AD90C0-E126-4EE8-894E-8EC220ED00F7}" type="datetime1">
              <a:rPr lang="en-US" smtClean="0"/>
              <a:t>2019-12-05</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AA9D938B-80B3-42C4-BF65-6EA9097FC30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73C268A-8072-4698-8178-00B1A241D8B6}" type="datetime1">
              <a:rPr lang="en-US" smtClean="0"/>
              <a:t>2019-12-05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9D938B-80B3-42C4-BF65-6EA9097FC30E}"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AD57FCA1-72AE-40D5-9F93-0CA82FA82818}" type="datetime1">
              <a:rPr lang="en-US" smtClean="0"/>
              <a:t>2019-12-05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9D938B-80B3-42C4-BF65-6EA9097FC30E}"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B149D9CC-F553-49A7-8D72-C6B28E65CDD5}" type="datetime1">
              <a:rPr lang="en-US" smtClean="0"/>
              <a:t>2019-12-05</a:t>
            </a:fld>
            <a:endParaRPr lang="en-US"/>
          </a:p>
        </p:txBody>
      </p:sp>
      <p:sp>
        <p:nvSpPr>
          <p:cNvPr id="7" name="Slide Number Placeholder 6"/>
          <p:cNvSpPr>
            <a:spLocks noGrp="1"/>
          </p:cNvSpPr>
          <p:nvPr>
            <p:ph type="sldNum" sz="quarter" idx="11"/>
          </p:nvPr>
        </p:nvSpPr>
        <p:spPr/>
        <p:txBody>
          <a:bodyPr rtlCol="0"/>
          <a:lstStyle/>
          <a:p>
            <a:fld id="{AA9D938B-80B3-42C4-BF65-6EA9097FC30E}"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B1450F-89B1-40A3-8568-0784F492A0DC}" type="datetime1">
              <a:rPr lang="en-US" smtClean="0"/>
              <a:t>2019-12-05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9D938B-80B3-42C4-BF65-6EA9097FC30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C0C49760-D406-4808-8627-B7BDEF1185E7}" type="datetime1">
              <a:rPr lang="en-US" smtClean="0"/>
              <a:t>2019-12-05</a:t>
            </a:fld>
            <a:endParaRPr lang="en-US"/>
          </a:p>
        </p:txBody>
      </p:sp>
      <p:sp>
        <p:nvSpPr>
          <p:cNvPr id="22" name="Slide Number Placeholder 21"/>
          <p:cNvSpPr>
            <a:spLocks noGrp="1"/>
          </p:cNvSpPr>
          <p:nvPr>
            <p:ph type="sldNum" sz="quarter" idx="15"/>
          </p:nvPr>
        </p:nvSpPr>
        <p:spPr/>
        <p:txBody>
          <a:bodyPr rtlCol="0"/>
          <a:lstStyle/>
          <a:p>
            <a:fld id="{AA9D938B-80B3-42C4-BF65-6EA9097FC30E}"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8194D88B-7B8A-4B29-BD1C-80F4B3E17255}" type="datetime1">
              <a:rPr lang="en-US" smtClean="0"/>
              <a:t>2019-12-05</a:t>
            </a:fld>
            <a:endParaRPr lang="en-US"/>
          </a:p>
        </p:txBody>
      </p:sp>
      <p:sp>
        <p:nvSpPr>
          <p:cNvPr id="18" name="Slide Number Placeholder 17"/>
          <p:cNvSpPr>
            <a:spLocks noGrp="1"/>
          </p:cNvSpPr>
          <p:nvPr>
            <p:ph type="sldNum" sz="quarter" idx="11"/>
          </p:nvPr>
        </p:nvSpPr>
        <p:spPr/>
        <p:txBody>
          <a:bodyPr rtlCol="0"/>
          <a:lstStyle/>
          <a:p>
            <a:fld id="{AA9D938B-80B3-42C4-BF65-6EA9097FC30E}"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5B8644D-B0AC-4E9A-8F91-85D3BB04EEF1}" type="datetime1">
              <a:rPr lang="en-US" smtClean="0"/>
              <a:t>2019-12-05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9D938B-80B3-42C4-BF65-6EA9097FC30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235A035-F646-4D03-8F00-4DD9DC927734}" type="datetime1">
              <a:rPr lang="en-US" smtClean="0"/>
              <a:t>2019-12-05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9D938B-80B3-42C4-BF65-6EA9097FC30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9721722-6317-4527-B4FD-74C66EC893A0}" type="datetime1">
              <a:rPr lang="en-US" smtClean="0"/>
              <a:t>2019-12-05</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A9D938B-80B3-42C4-BF65-6EA9097FC30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Name</a:t>
            </a:r>
            <a:br>
              <a:rPr lang="en-US" dirty="0" smtClean="0"/>
            </a:br>
            <a:r>
              <a:rPr lang="en-US" dirty="0" smtClean="0"/>
              <a:t>Institution</a:t>
            </a:r>
            <a:br>
              <a:rPr lang="en-US" dirty="0" smtClean="0"/>
            </a:br>
            <a:r>
              <a:rPr lang="en-US" dirty="0" smtClean="0"/>
              <a:t>Date</a:t>
            </a:r>
            <a:br>
              <a:rPr lang="en-US" dirty="0" smtClean="0"/>
            </a:br>
            <a:r>
              <a:rPr lang="en-US" dirty="0" smtClean="0"/>
              <a:t>Anti-drone systems</a:t>
            </a:r>
            <a:endParaRPr lang="en-US" dirty="0"/>
          </a:p>
        </p:txBody>
      </p:sp>
      <p:sp>
        <p:nvSpPr>
          <p:cNvPr id="4" name="Slide Number Placeholder 3"/>
          <p:cNvSpPr>
            <a:spLocks noGrp="1"/>
          </p:cNvSpPr>
          <p:nvPr>
            <p:ph type="sldNum" sz="quarter" idx="12"/>
          </p:nvPr>
        </p:nvSpPr>
        <p:spPr/>
        <p:txBody>
          <a:bodyPr/>
          <a:lstStyle/>
          <a:p>
            <a:fld id="{AA9D938B-80B3-42C4-BF65-6EA9097FC30E}" type="slidenum">
              <a:rPr lang="en-US" smtClean="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normAutofit lnSpcReduction="10000"/>
          </a:bodyPr>
          <a:lstStyle/>
          <a:p>
            <a:pPr>
              <a:buFont typeface="Wingdings" pitchFamily="2" charset="2"/>
              <a:buChar char="Ø"/>
            </a:pPr>
            <a:r>
              <a:rPr lang="en-US" dirty="0"/>
              <a:t>Drones have been experiencing a growth that is very explosive in the digital world today and are used widely in many areas including monitoring of traffic, aerial photography, and management of disaster among </a:t>
            </a:r>
            <a:r>
              <a:rPr lang="en-US" dirty="0" smtClean="0"/>
              <a:t>others</a:t>
            </a:r>
          </a:p>
          <a:p>
            <a:pPr>
              <a:buFont typeface="Wingdings" pitchFamily="2" charset="2"/>
              <a:buChar char="Ø"/>
            </a:pPr>
            <a:r>
              <a:rPr lang="en-US" dirty="0"/>
              <a:t>prevalent drone uses have posed great threats to both personal privacy and public security</a:t>
            </a:r>
            <a:r>
              <a:rPr lang="en-US" dirty="0" smtClean="0"/>
              <a:t>.</a:t>
            </a:r>
          </a:p>
          <a:p>
            <a:pPr>
              <a:buFont typeface="Wingdings" pitchFamily="2" charset="2"/>
              <a:buChar char="Ø"/>
            </a:pPr>
            <a:r>
              <a:rPr lang="en-US" dirty="0" smtClean="0"/>
              <a:t>For example, </a:t>
            </a:r>
            <a:r>
              <a:rPr lang="en-US" dirty="0"/>
              <a:t>an attack carried out where an attacker straps explosive or other materials which are dangerous to a drone. </a:t>
            </a:r>
            <a:endParaRPr lang="en-US" dirty="0" smtClean="0"/>
          </a:p>
          <a:p>
            <a:pPr>
              <a:buFont typeface="Wingdings" pitchFamily="2" charset="2"/>
              <a:buChar char="Ø"/>
            </a:pPr>
            <a:r>
              <a:rPr lang="en-US" dirty="0" smtClean="0"/>
              <a:t>Another </a:t>
            </a:r>
            <a:r>
              <a:rPr lang="en-US" dirty="0"/>
              <a:t>example is where drones are used to spy private information of an inhabitant where a camera of high-fidelity is attached to the drones. </a:t>
            </a:r>
          </a:p>
        </p:txBody>
      </p:sp>
      <p:sp>
        <p:nvSpPr>
          <p:cNvPr id="4" name="Slide Number Placeholder 3"/>
          <p:cNvSpPr>
            <a:spLocks noGrp="1"/>
          </p:cNvSpPr>
          <p:nvPr>
            <p:ph type="sldNum" sz="quarter" idx="15"/>
          </p:nvPr>
        </p:nvSpPr>
        <p:spPr/>
        <p:txBody>
          <a:bodyPr/>
          <a:lstStyle/>
          <a:p>
            <a:fld id="{AA9D938B-80B3-42C4-BF65-6EA9097FC30E}"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dirty="0" smtClean="0"/>
              <a:t>Countering </a:t>
            </a:r>
            <a:r>
              <a:rPr lang="en-US" dirty="0"/>
              <a:t>unmanned aircraft </a:t>
            </a:r>
            <a:r>
              <a:rPr lang="en-US" dirty="0" smtClean="0"/>
              <a:t>issue has </a:t>
            </a:r>
            <a:r>
              <a:rPr lang="en-US" dirty="0"/>
              <a:t>been given a thought by groups of the military for quite several </a:t>
            </a:r>
            <a:r>
              <a:rPr lang="en-US" dirty="0" smtClean="0"/>
              <a:t>years.</a:t>
            </a:r>
          </a:p>
          <a:p>
            <a:pPr>
              <a:buFont typeface="Wingdings" pitchFamily="2" charset="2"/>
              <a:buChar char="Ø"/>
            </a:pPr>
            <a:r>
              <a:rPr lang="en-US" dirty="0" smtClean="0"/>
              <a:t>NATO had launched in 2003 </a:t>
            </a:r>
            <a:r>
              <a:rPr lang="en-US" dirty="0"/>
              <a:t>a ten-year study on how to defend against small, low, slow aerial </a:t>
            </a:r>
            <a:r>
              <a:rPr lang="en-US" dirty="0" smtClean="0"/>
              <a:t>targets.</a:t>
            </a:r>
          </a:p>
          <a:p>
            <a:pPr>
              <a:buFont typeface="Wingdings" pitchFamily="2" charset="2"/>
              <a:buChar char="Ø"/>
            </a:pPr>
            <a:r>
              <a:rPr lang="en-US" dirty="0" smtClean="0"/>
              <a:t>Drones were operated in both Syria and Iraq conflicts.</a:t>
            </a:r>
          </a:p>
          <a:p>
            <a:pPr>
              <a:buFont typeface="Wingdings" pitchFamily="2" charset="2"/>
              <a:buChar char="Ø"/>
            </a:pPr>
            <a:r>
              <a:rPr lang="en-US" dirty="0" smtClean="0"/>
              <a:t>ISIS had claimed to have used drones more than 200 times for accurate missions. </a:t>
            </a:r>
            <a:endParaRPr lang="en-US" dirty="0"/>
          </a:p>
        </p:txBody>
      </p:sp>
      <p:sp>
        <p:nvSpPr>
          <p:cNvPr id="4" name="Slide Number Placeholder 3"/>
          <p:cNvSpPr>
            <a:spLocks noGrp="1"/>
          </p:cNvSpPr>
          <p:nvPr>
            <p:ph type="sldNum" sz="quarter" idx="15"/>
          </p:nvPr>
        </p:nvSpPr>
        <p:spPr/>
        <p:txBody>
          <a:bodyPr/>
          <a:lstStyle/>
          <a:p>
            <a:fld id="{AA9D938B-80B3-42C4-BF65-6EA9097FC30E}" type="slidenum">
              <a:rPr lang="en-US" smtClean="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Surveillance Technologies</a:t>
            </a:r>
            <a:endParaRPr lang="en-US" dirty="0"/>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t>They include </a:t>
            </a:r>
            <a:r>
              <a:rPr lang="en-US" dirty="0"/>
              <a:t>audio surveillance, radio frequency (RF) surveillance, video surveillance, and radar surveillance</a:t>
            </a:r>
          </a:p>
        </p:txBody>
      </p:sp>
      <p:sp>
        <p:nvSpPr>
          <p:cNvPr id="4" name="Slide Number Placeholder 3"/>
          <p:cNvSpPr>
            <a:spLocks noGrp="1"/>
          </p:cNvSpPr>
          <p:nvPr>
            <p:ph type="sldNum" sz="quarter" idx="15"/>
          </p:nvPr>
        </p:nvSpPr>
        <p:spPr/>
        <p:txBody>
          <a:bodyPr/>
          <a:lstStyle/>
          <a:p>
            <a:fld id="{AA9D938B-80B3-42C4-BF65-6EA9097FC30E}" type="slidenum">
              <a:rPr lang="en-US" smtClean="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anti-drone systems</a:t>
            </a:r>
            <a:endParaRPr lang="en-US" dirty="0"/>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t>They include Drone-Detector, </a:t>
            </a:r>
            <a:r>
              <a:rPr lang="en-US" dirty="0"/>
              <a:t>Drone-Detector </a:t>
            </a:r>
            <a:r>
              <a:rPr lang="en-US" dirty="0" smtClean="0"/>
              <a:t>, </a:t>
            </a:r>
            <a:r>
              <a:rPr lang="en-US" dirty="0" err="1" smtClean="0"/>
              <a:t>Dedrone</a:t>
            </a:r>
            <a:r>
              <a:rPr lang="en-US" dirty="0" smtClean="0"/>
              <a:t>, ARDROINS, and </a:t>
            </a:r>
            <a:r>
              <a:rPr lang="en-US" dirty="0" err="1" smtClean="0"/>
              <a:t>DroneShield</a:t>
            </a:r>
            <a:r>
              <a:rPr lang="en-US" dirty="0" smtClean="0"/>
              <a:t> among others.</a:t>
            </a:r>
            <a:endParaRPr lang="en-US" dirty="0"/>
          </a:p>
        </p:txBody>
      </p:sp>
      <p:sp>
        <p:nvSpPr>
          <p:cNvPr id="4" name="Slide Number Placeholder 3"/>
          <p:cNvSpPr>
            <a:spLocks noGrp="1"/>
          </p:cNvSpPr>
          <p:nvPr>
            <p:ph type="sldNum" sz="quarter" idx="15"/>
          </p:nvPr>
        </p:nvSpPr>
        <p:spPr/>
        <p:txBody>
          <a:bodyPr/>
          <a:lstStyle/>
          <a:p>
            <a:fld id="{AA9D938B-80B3-42C4-BF65-6EA9097FC30E}" type="slidenum">
              <a:rPr lang="en-US" smtClean="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Anti-drone systems</a:t>
            </a:r>
            <a:endParaRPr lang="en-US" dirty="0"/>
          </a:p>
        </p:txBody>
      </p:sp>
      <p:pic>
        <p:nvPicPr>
          <p:cNvPr id="4" name="Content Placeholder 3" descr="anti-drones.jpeg"/>
          <p:cNvPicPr>
            <a:picLocks noGrp="1"/>
          </p:cNvPicPr>
          <p:nvPr>
            <p:ph sz="quarter" idx="1"/>
          </p:nvPr>
        </p:nvPicPr>
        <p:blipFill>
          <a:blip r:embed="rId3"/>
          <a:stretch>
            <a:fillRect/>
          </a:stretch>
        </p:blipFill>
        <p:spPr>
          <a:xfrm>
            <a:off x="1143000" y="2755900"/>
            <a:ext cx="6096000" cy="2562225"/>
          </a:xfrm>
          <a:prstGeom prst="rect">
            <a:avLst/>
          </a:prstGeom>
        </p:spPr>
      </p:pic>
      <p:sp>
        <p:nvSpPr>
          <p:cNvPr id="5" name="Slide Number Placeholder 4"/>
          <p:cNvSpPr>
            <a:spLocks noGrp="1"/>
          </p:cNvSpPr>
          <p:nvPr>
            <p:ph type="sldNum" sz="quarter" idx="15"/>
          </p:nvPr>
        </p:nvSpPr>
        <p:spPr/>
        <p:txBody>
          <a:bodyPr/>
          <a:lstStyle/>
          <a:p>
            <a:fld id="{AA9D938B-80B3-42C4-BF65-6EA9097FC30E}" type="slidenum">
              <a:rPr lang="en-US" smtClean="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anti-drones are used</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dirty="0"/>
              <a:t>These systems have commonly been used on the battlefield where they ensure base protection and complement weapons existing which includes surveillance platforms and counter-mortar systems. </a:t>
            </a:r>
            <a:endParaRPr lang="en-US" dirty="0" smtClean="0"/>
          </a:p>
          <a:p>
            <a:pPr>
              <a:buFont typeface="Wingdings" pitchFamily="2" charset="2"/>
              <a:buChar char="Ø"/>
            </a:pPr>
            <a:r>
              <a:rPr lang="en-US" dirty="0" smtClean="0"/>
              <a:t>Anti-drones </a:t>
            </a:r>
            <a:r>
              <a:rPr lang="en-US" dirty="0"/>
              <a:t>systems are also seeing big demand in portable and mobile systems where they can be used to ensure the security of convoys and ground units</a:t>
            </a:r>
          </a:p>
        </p:txBody>
      </p:sp>
      <p:sp>
        <p:nvSpPr>
          <p:cNvPr id="4" name="Slide Number Placeholder 3"/>
          <p:cNvSpPr>
            <a:spLocks noGrp="1"/>
          </p:cNvSpPr>
          <p:nvPr>
            <p:ph type="sldNum" sz="quarter" idx="15"/>
          </p:nvPr>
        </p:nvSpPr>
        <p:spPr/>
        <p:txBody>
          <a:bodyPr/>
          <a:lstStyle/>
          <a:p>
            <a:fld id="{AA9D938B-80B3-42C4-BF65-6EA9097FC30E}" type="slidenum">
              <a:rPr lang="en-US" smtClean="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Growing market</a:t>
            </a:r>
            <a:endParaRPr lang="en-US" dirty="0"/>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t>Anti-drone </a:t>
            </a:r>
            <a:r>
              <a:rPr lang="en-US" dirty="0"/>
              <a:t>market by 2026 will reach over $3 </a:t>
            </a:r>
            <a:r>
              <a:rPr lang="en-US" dirty="0" smtClean="0"/>
              <a:t>billion.</a:t>
            </a:r>
          </a:p>
          <a:p>
            <a:pPr>
              <a:buFont typeface="Wingdings" pitchFamily="2" charset="2"/>
              <a:buChar char="Ø"/>
            </a:pPr>
            <a:r>
              <a:rPr lang="en-US" dirty="0"/>
              <a:t>In terms of revenue, the </a:t>
            </a:r>
            <a:r>
              <a:rPr lang="en-US" dirty="0" err="1"/>
              <a:t>defence</a:t>
            </a:r>
            <a:r>
              <a:rPr lang="en-US" dirty="0"/>
              <a:t> and military segment dominated the market globally in </a:t>
            </a:r>
            <a:r>
              <a:rPr lang="en-US" dirty="0" smtClean="0"/>
              <a:t>2015.</a:t>
            </a:r>
          </a:p>
          <a:p>
            <a:pPr>
              <a:buFont typeface="Wingdings" pitchFamily="2" charset="2"/>
              <a:buChar char="Ø"/>
            </a:pPr>
            <a:r>
              <a:rPr lang="en-US" dirty="0"/>
              <a:t>In the forecasted period, there is an expectation that the global market will be dominated by North </a:t>
            </a:r>
            <a:r>
              <a:rPr lang="en-US" dirty="0" smtClean="0"/>
              <a:t>America.</a:t>
            </a:r>
            <a:endParaRPr lang="en-US" dirty="0"/>
          </a:p>
        </p:txBody>
      </p:sp>
      <p:sp>
        <p:nvSpPr>
          <p:cNvPr id="4" name="Slide Number Placeholder 3"/>
          <p:cNvSpPr>
            <a:spLocks noGrp="1"/>
          </p:cNvSpPr>
          <p:nvPr>
            <p:ph type="sldNum" sz="quarter" idx="15"/>
          </p:nvPr>
        </p:nvSpPr>
        <p:spPr/>
        <p:txBody>
          <a:bodyPr/>
          <a:lstStyle/>
          <a:p>
            <a:fld id="{AA9D938B-80B3-42C4-BF65-6EA9097FC30E}" type="slidenum">
              <a:rPr lang="en-US" smtClean="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Drone market by sector</a:t>
            </a:r>
            <a:endParaRPr lang="en-US" dirty="0"/>
          </a:p>
        </p:txBody>
      </p:sp>
      <p:pic>
        <p:nvPicPr>
          <p:cNvPr id="4" name="Content Placeholder 3" descr="Chart 1: Drone Market by Sector"/>
          <p:cNvPicPr>
            <a:picLocks noGrp="1"/>
          </p:cNvPicPr>
          <p:nvPr>
            <p:ph sz="quarter" idx="1"/>
          </p:nvPr>
        </p:nvPicPr>
        <p:blipFill>
          <a:blip r:embed="rId3"/>
          <a:stretch>
            <a:fillRect/>
          </a:stretch>
        </p:blipFill>
        <p:spPr bwMode="auto">
          <a:xfrm>
            <a:off x="709839" y="1600200"/>
            <a:ext cx="6962321" cy="4873625"/>
          </a:xfrm>
          <a:prstGeom prst="rect">
            <a:avLst/>
          </a:prstGeom>
          <a:noFill/>
          <a:ln w="9525">
            <a:noFill/>
            <a:miter lim="800000"/>
            <a:headEnd/>
            <a:tailEnd/>
          </a:ln>
        </p:spPr>
      </p:pic>
      <p:sp>
        <p:nvSpPr>
          <p:cNvPr id="5" name="Slide Number Placeholder 4"/>
          <p:cNvSpPr>
            <a:spLocks noGrp="1"/>
          </p:cNvSpPr>
          <p:nvPr>
            <p:ph type="sldNum" sz="quarter" idx="15"/>
          </p:nvPr>
        </p:nvSpPr>
        <p:spPr/>
        <p:txBody>
          <a:bodyPr/>
          <a:lstStyle/>
          <a:p>
            <a:fld id="{AA9D938B-80B3-42C4-BF65-6EA9097FC30E}" type="slidenum">
              <a:rPr lang="en-US" smtClean="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leaders</a:t>
            </a:r>
            <a:endParaRPr lang="en-US" dirty="0"/>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t>The </a:t>
            </a:r>
            <a:r>
              <a:rPr lang="en-US" dirty="0"/>
              <a:t>military anti-drone market leader is the United States of America followed by </a:t>
            </a:r>
            <a:r>
              <a:rPr lang="en-US" dirty="0" smtClean="0"/>
              <a:t>Israel.</a:t>
            </a:r>
          </a:p>
          <a:p>
            <a:pPr>
              <a:buFont typeface="Wingdings" pitchFamily="2" charset="2"/>
              <a:buChar char="Ø"/>
            </a:pPr>
            <a:r>
              <a:rPr lang="en-US" dirty="0"/>
              <a:t>Israel is the largest exporter of an anti-drones system for military and sells to the United Kingdom, China, and India</a:t>
            </a:r>
            <a:r>
              <a:rPr lang="en-US" dirty="0" smtClean="0"/>
              <a:t>.</a:t>
            </a:r>
          </a:p>
          <a:p>
            <a:pPr>
              <a:buFont typeface="Wingdings" pitchFamily="2" charset="2"/>
              <a:buChar char="Ø"/>
            </a:pPr>
            <a:endParaRPr lang="en-US" dirty="0" smtClean="0"/>
          </a:p>
          <a:p>
            <a:pPr>
              <a:buFont typeface="Wingdings" pitchFamily="2" charset="2"/>
              <a:buChar char="Ø"/>
            </a:pPr>
            <a:endParaRPr lang="en-US" dirty="0"/>
          </a:p>
        </p:txBody>
      </p:sp>
      <p:sp>
        <p:nvSpPr>
          <p:cNvPr id="4" name="Slide Number Placeholder 3"/>
          <p:cNvSpPr>
            <a:spLocks noGrp="1"/>
          </p:cNvSpPr>
          <p:nvPr>
            <p:ph type="sldNum" sz="quarter" idx="15"/>
          </p:nvPr>
        </p:nvSpPr>
        <p:spPr/>
        <p:txBody>
          <a:bodyPr/>
          <a:lstStyle/>
          <a:p>
            <a:fld id="{AA9D938B-80B3-42C4-BF65-6EA9097FC30E}" type="slidenum">
              <a:rPr lang="en-US" smtClean="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Trends</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dirty="0"/>
              <a:t>The latest technology evolution is enabling anti-drones systems to spread their wings across many sectors. </a:t>
            </a:r>
            <a:endParaRPr lang="en-US" dirty="0" smtClean="0"/>
          </a:p>
          <a:p>
            <a:pPr>
              <a:buFont typeface="Wingdings" pitchFamily="2" charset="2"/>
              <a:buChar char="Ø"/>
            </a:pPr>
            <a:r>
              <a:rPr lang="en-US" dirty="0" smtClean="0"/>
              <a:t>These </a:t>
            </a:r>
            <a:r>
              <a:rPr lang="en-US" dirty="0"/>
              <a:t>were only available for purposes of the military some years ago and their power is often used in harnessing their power across many applications. </a:t>
            </a:r>
            <a:endParaRPr lang="en-US" dirty="0" smtClean="0"/>
          </a:p>
          <a:p>
            <a:pPr>
              <a:buFont typeface="Wingdings" pitchFamily="2" charset="2"/>
              <a:buChar char="Ø"/>
            </a:pPr>
            <a:r>
              <a:rPr lang="en-US" dirty="0" smtClean="0"/>
              <a:t>While </a:t>
            </a:r>
            <a:r>
              <a:rPr lang="en-US" dirty="0"/>
              <a:t>drones are filling our skies, the anti-drones system will also be a common thing and more investments will be made and this will be a game-changer in the industry as technology innovation continues to be revealed</a:t>
            </a:r>
          </a:p>
        </p:txBody>
      </p:sp>
      <p:sp>
        <p:nvSpPr>
          <p:cNvPr id="4" name="Slide Number Placeholder 3"/>
          <p:cNvSpPr>
            <a:spLocks noGrp="1"/>
          </p:cNvSpPr>
          <p:nvPr>
            <p:ph type="sldNum" sz="quarter" idx="15"/>
          </p:nvPr>
        </p:nvSpPr>
        <p:spPr/>
        <p:txBody>
          <a:bodyPr/>
          <a:lstStyle/>
          <a:p>
            <a:fld id="{AA9D938B-80B3-42C4-BF65-6EA9097FC30E}" type="slidenum">
              <a:rPr lang="en-US" smtClean="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dirty="0"/>
              <a:t>Challenges come along with anti-drones systems particularly in their performance level, policy, practicality and </a:t>
            </a:r>
            <a:r>
              <a:rPr lang="en-US" dirty="0" smtClean="0"/>
              <a:t>legality.</a:t>
            </a:r>
          </a:p>
          <a:p>
            <a:pPr>
              <a:buFont typeface="Wingdings" pitchFamily="2" charset="2"/>
              <a:buChar char="Ø"/>
            </a:pPr>
            <a:r>
              <a:rPr lang="en-US" dirty="0" smtClean="0"/>
              <a:t>Therefore</a:t>
            </a:r>
            <a:r>
              <a:rPr lang="en-US" dirty="0"/>
              <a:t>, these challenges should be considered by any group planning or hopping into using these systems as well as those establishing the role technology plays in drone's integration into the </a:t>
            </a:r>
            <a:r>
              <a:rPr lang="en-US" dirty="0" smtClean="0"/>
              <a:t>airspace.</a:t>
            </a:r>
          </a:p>
          <a:p>
            <a:pPr>
              <a:buNone/>
            </a:pPr>
            <a:endParaRPr lang="en-US" dirty="0"/>
          </a:p>
        </p:txBody>
      </p:sp>
      <p:sp>
        <p:nvSpPr>
          <p:cNvPr id="4" name="Slide Number Placeholder 3"/>
          <p:cNvSpPr>
            <a:spLocks noGrp="1"/>
          </p:cNvSpPr>
          <p:nvPr>
            <p:ph type="sldNum" sz="quarter" idx="15"/>
          </p:nvPr>
        </p:nvSpPr>
        <p:spPr/>
        <p:txBody>
          <a:bodyPr/>
          <a:lstStyle/>
          <a:p>
            <a:fld id="{AA9D938B-80B3-42C4-BF65-6EA9097FC30E}" type="slidenum">
              <a:rPr lang="en-US" smtClean="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4" name="Slide Number Placeholder 3"/>
          <p:cNvSpPr>
            <a:spLocks noGrp="1"/>
          </p:cNvSpPr>
          <p:nvPr>
            <p:ph type="sldNum" sz="quarter" idx="15"/>
          </p:nvPr>
        </p:nvSpPr>
        <p:spPr/>
        <p:txBody>
          <a:bodyPr/>
          <a:lstStyle/>
          <a:p>
            <a:fld id="{AA9D938B-80B3-42C4-BF65-6EA9097FC30E}" type="slidenum">
              <a:rPr lang="en-US" smtClean="0"/>
              <a:t>13</a:t>
            </a:fld>
            <a:endParaRPr lang="en-US"/>
          </a:p>
        </p:txBody>
      </p:sp>
      <p:pic>
        <p:nvPicPr>
          <p:cNvPr id="5" name="Content Placeholder 4" descr="hawk.jpeg"/>
          <p:cNvPicPr>
            <a:picLocks noGrp="1"/>
          </p:cNvPicPr>
          <p:nvPr>
            <p:ph sz="quarter" idx="1"/>
          </p:nvPr>
        </p:nvPicPr>
        <p:blipFill>
          <a:blip r:embed="rId2"/>
          <a:stretch>
            <a:fillRect/>
          </a:stretch>
        </p:blipFill>
        <p:spPr>
          <a:xfrm>
            <a:off x="1895475" y="2560637"/>
            <a:ext cx="4591050" cy="295275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sz="quarter" idx="1"/>
          </p:nvPr>
        </p:nvSpPr>
        <p:spPr/>
        <p:txBody>
          <a:bodyPr>
            <a:normAutofit fontScale="62500" lnSpcReduction="20000"/>
          </a:bodyPr>
          <a:lstStyle/>
          <a:p>
            <a:pPr>
              <a:buFont typeface="Wingdings" pitchFamily="2" charset="2"/>
              <a:buChar char="Ø"/>
            </a:pPr>
            <a:r>
              <a:rPr lang="en-US" dirty="0" smtClean="0"/>
              <a:t>Technology </a:t>
            </a:r>
            <a:r>
              <a:rPr lang="en-US" dirty="0"/>
              <a:t>has made it for more drones to continue being used. </a:t>
            </a:r>
            <a:endParaRPr lang="en-US" dirty="0" smtClean="0"/>
          </a:p>
          <a:p>
            <a:pPr>
              <a:buFont typeface="Wingdings" pitchFamily="2" charset="2"/>
              <a:buChar char="Ø"/>
            </a:pPr>
            <a:r>
              <a:rPr lang="en-US" dirty="0" smtClean="0"/>
              <a:t>These </a:t>
            </a:r>
            <a:r>
              <a:rPr lang="en-US" dirty="0"/>
              <a:t>drones have become faster, smaller, cheaper and deadlier as well as the ability for adding a payload. </a:t>
            </a:r>
            <a:endParaRPr lang="en-US" dirty="0" smtClean="0"/>
          </a:p>
          <a:p>
            <a:pPr>
              <a:buFont typeface="Wingdings" pitchFamily="2" charset="2"/>
              <a:buChar char="Ø"/>
            </a:pPr>
            <a:r>
              <a:rPr lang="en-US" dirty="0" smtClean="0"/>
              <a:t>This </a:t>
            </a:r>
            <a:r>
              <a:rPr lang="en-US" dirty="0"/>
              <a:t>calls for necessary countermeasures to ensure the threat posed by these drones is dealt with accordingly. </a:t>
            </a:r>
            <a:endParaRPr lang="en-US" dirty="0" smtClean="0"/>
          </a:p>
          <a:p>
            <a:pPr>
              <a:buFont typeface="Wingdings" pitchFamily="2" charset="2"/>
              <a:buChar char="Ø"/>
            </a:pPr>
            <a:r>
              <a:rPr lang="en-US" dirty="0" smtClean="0"/>
              <a:t>Wide </a:t>
            </a:r>
            <a:r>
              <a:rPr lang="en-US" dirty="0"/>
              <a:t>arrays of threats are posed by drones to both public and national </a:t>
            </a:r>
            <a:r>
              <a:rPr lang="en-US" dirty="0" smtClean="0"/>
              <a:t>security.</a:t>
            </a:r>
          </a:p>
          <a:p>
            <a:pPr>
              <a:buFont typeface="Wingdings" pitchFamily="2" charset="2"/>
              <a:buChar char="Ø"/>
            </a:pPr>
            <a:r>
              <a:rPr lang="en-US" dirty="0" smtClean="0"/>
              <a:t>This </a:t>
            </a:r>
            <a:r>
              <a:rPr lang="en-US" dirty="0"/>
              <a:t>has demanded the growth of anti-drones systems which are flexible, and multi-layered. </a:t>
            </a:r>
            <a:endParaRPr lang="en-US" dirty="0" smtClean="0"/>
          </a:p>
          <a:p>
            <a:pPr>
              <a:buFont typeface="Wingdings" pitchFamily="2" charset="2"/>
              <a:buChar char="Ø"/>
            </a:pPr>
            <a:r>
              <a:rPr lang="en-US" dirty="0" smtClean="0"/>
              <a:t>Anti-drone </a:t>
            </a:r>
            <a:r>
              <a:rPr lang="en-US" dirty="0"/>
              <a:t>systems technologies have also significantly evolved to counter the threat posed by drones by ensuring customized anti-drones systems are </a:t>
            </a:r>
            <a:r>
              <a:rPr lang="en-US" dirty="0" smtClean="0"/>
              <a:t>produced.</a:t>
            </a:r>
          </a:p>
          <a:p>
            <a:pPr>
              <a:buFont typeface="Wingdings" pitchFamily="2" charset="2"/>
              <a:buChar char="Ø"/>
            </a:pPr>
            <a:r>
              <a:rPr lang="en-US" dirty="0" smtClean="0"/>
              <a:t>This </a:t>
            </a:r>
            <a:r>
              <a:rPr lang="en-US" dirty="0"/>
              <a:t>has led to a wide range of technologies being used in anti-drone systems which includes radar, audio, video and radio frequency (RF) surveillances. </a:t>
            </a:r>
            <a:endParaRPr lang="en-US" dirty="0" smtClean="0"/>
          </a:p>
          <a:p>
            <a:pPr>
              <a:buFont typeface="Wingdings" pitchFamily="2" charset="2"/>
              <a:buChar char="Ø"/>
            </a:pPr>
            <a:r>
              <a:rPr lang="en-US" dirty="0" smtClean="0"/>
              <a:t>There </a:t>
            </a:r>
            <a:r>
              <a:rPr lang="en-US" dirty="0"/>
              <a:t>are many anti-drone systems available in the market today which apply more than one combination of these technologies. </a:t>
            </a:r>
            <a:endParaRPr lang="en-US" dirty="0" smtClean="0"/>
          </a:p>
          <a:p>
            <a:pPr>
              <a:buFont typeface="Wingdings" pitchFamily="2" charset="2"/>
              <a:buChar char="Ø"/>
            </a:pPr>
            <a:r>
              <a:rPr lang="en-US" dirty="0" smtClean="0"/>
              <a:t>These </a:t>
            </a:r>
            <a:r>
              <a:rPr lang="en-US" dirty="0"/>
              <a:t>systems are extensively applied in many scenarios and have a big capability and their market continues to grow as the drone industry grows. </a:t>
            </a:r>
            <a:endParaRPr lang="en-US" dirty="0" smtClean="0"/>
          </a:p>
          <a:p>
            <a:pPr>
              <a:buFont typeface="Wingdings" pitchFamily="2" charset="2"/>
              <a:buChar char="Ø"/>
            </a:pPr>
            <a:r>
              <a:rPr lang="en-US" dirty="0" smtClean="0"/>
              <a:t>However</a:t>
            </a:r>
            <a:r>
              <a:rPr lang="en-US" dirty="0"/>
              <a:t>, despite the good things brought by anti-drone systems, they have some challenges which include detection effectiveness, interdiction hazards, and legality interdiction among many others. </a:t>
            </a:r>
          </a:p>
          <a:p>
            <a:pPr>
              <a:buFont typeface="Wingdings" pitchFamily="2" charset="2"/>
              <a:buChar char="Ø"/>
            </a:pPr>
            <a:endParaRPr lang="en-US" dirty="0"/>
          </a:p>
        </p:txBody>
      </p:sp>
      <p:sp>
        <p:nvSpPr>
          <p:cNvPr id="4" name="Slide Number Placeholder 3"/>
          <p:cNvSpPr>
            <a:spLocks noGrp="1"/>
          </p:cNvSpPr>
          <p:nvPr>
            <p:ph type="sldNum" sz="quarter" idx="15"/>
          </p:nvPr>
        </p:nvSpPr>
        <p:spPr/>
        <p:txBody>
          <a:bodyPr/>
          <a:lstStyle/>
          <a:p>
            <a:fld id="{AA9D938B-80B3-42C4-BF65-6EA9097FC30E}" type="slidenum">
              <a:rPr lang="en-US" smtClean="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rmAutofit/>
          </a:bodyPr>
          <a:lstStyle/>
          <a:p>
            <a:pPr>
              <a:buNone/>
            </a:pPr>
            <a:r>
              <a:rPr lang="en-US" dirty="0"/>
              <a:t>[1] A. H. Michael, “COUNTER-DRONE SYSTEMS”, February 2018</a:t>
            </a:r>
          </a:p>
          <a:p>
            <a:pPr>
              <a:buNone/>
            </a:pPr>
            <a:r>
              <a:rPr lang="en-US" dirty="0"/>
              <a:t>[2] S. M. </a:t>
            </a:r>
            <a:r>
              <a:rPr lang="en-US" dirty="0" err="1"/>
              <a:t>Saeed</a:t>
            </a:r>
            <a:r>
              <a:rPr lang="en-US" dirty="0"/>
              <a:t>, C. A. </a:t>
            </a:r>
            <a:r>
              <a:rPr lang="en-US" dirty="0" err="1"/>
              <a:t>Balanis</a:t>
            </a:r>
            <a:r>
              <a:rPr lang="en-US" dirty="0"/>
              <a:t>, Life Fellow, IEEE and C. R. Bircher, “Radiation of Flexible Reconfigurable Antenna with Curved Cylindrical Configuration”, </a:t>
            </a:r>
          </a:p>
          <a:p>
            <a:pPr>
              <a:buNone/>
            </a:pPr>
            <a:r>
              <a:rPr lang="en-US" dirty="0"/>
              <a:t>[3] W. </a:t>
            </a:r>
            <a:r>
              <a:rPr lang="en-US" dirty="0" err="1"/>
              <a:t>Zwijnenburg</a:t>
            </a:r>
            <a:r>
              <a:rPr lang="en-US" dirty="0"/>
              <a:t> and F. </a:t>
            </a:r>
            <a:r>
              <a:rPr lang="en-US" dirty="0" err="1"/>
              <a:t>Postma</a:t>
            </a:r>
            <a:r>
              <a:rPr lang="en-US" dirty="0"/>
              <a:t>, “Unmanned Ambitions: Security Implications of growing proliferation in emerging military drone markets”</a:t>
            </a:r>
          </a:p>
          <a:p>
            <a:endParaRPr lang="en-US" dirty="0"/>
          </a:p>
        </p:txBody>
      </p:sp>
      <p:sp>
        <p:nvSpPr>
          <p:cNvPr id="4" name="Slide Number Placeholder 3"/>
          <p:cNvSpPr>
            <a:spLocks noGrp="1"/>
          </p:cNvSpPr>
          <p:nvPr>
            <p:ph type="sldNum" sz="quarter" idx="15"/>
          </p:nvPr>
        </p:nvSpPr>
        <p:spPr/>
        <p:txBody>
          <a:bodyPr/>
          <a:lstStyle/>
          <a:p>
            <a:fld id="{AA9D938B-80B3-42C4-BF65-6EA9097FC30E}" type="slidenum">
              <a:rPr lang="en-US" smtClean="0"/>
              <a:t>15</a:t>
            </a:fld>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75</TotalTime>
  <Words>1546</Words>
  <Application>Microsoft Office PowerPoint</Application>
  <PresentationFormat>On-screen Show (4:3)</PresentationFormat>
  <Paragraphs>101</Paragraphs>
  <Slides>15</Slides>
  <Notes>9</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Oriel</vt:lpstr>
      <vt:lpstr>Name Institution Date Anti-drone systems</vt:lpstr>
      <vt:lpstr>Introduction</vt:lpstr>
      <vt:lpstr>Background</vt:lpstr>
      <vt:lpstr>Surveillance Technologies</vt:lpstr>
      <vt:lpstr>Examples of anti-drone systems</vt:lpstr>
      <vt:lpstr>Anti-drone systems</vt:lpstr>
      <vt:lpstr>How anti-drones are used</vt:lpstr>
      <vt:lpstr>Growing market</vt:lpstr>
      <vt:lpstr>Drone market by sector</vt:lpstr>
      <vt:lpstr>Market leaders</vt:lpstr>
      <vt:lpstr>Trends</vt:lpstr>
      <vt:lpstr>Challenges</vt:lpstr>
      <vt:lpstr>Challenges</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Institution Date</dc:title>
  <dc:creator>AbduAlqa</dc:creator>
  <cp:lastModifiedBy>AbduAlqa</cp:lastModifiedBy>
  <cp:revision>9</cp:revision>
  <dcterms:created xsi:type="dcterms:W3CDTF">2019-12-05T17:49:59Z</dcterms:created>
  <dcterms:modified xsi:type="dcterms:W3CDTF">2019-12-05T19:05:28Z</dcterms:modified>
</cp:coreProperties>
</file>